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97" r:id="rId3"/>
    <p:sldId id="498" r:id="rId4"/>
    <p:sldId id="258" r:id="rId5"/>
    <p:sldId id="257" r:id="rId6"/>
    <p:sldId id="259" r:id="rId7"/>
    <p:sldId id="491" r:id="rId8"/>
    <p:sldId id="260" r:id="rId9"/>
    <p:sldId id="264" r:id="rId10"/>
    <p:sldId id="265" r:id="rId11"/>
    <p:sldId id="266" r:id="rId12"/>
    <p:sldId id="272" r:id="rId13"/>
    <p:sldId id="500" r:id="rId14"/>
    <p:sldId id="501" r:id="rId15"/>
    <p:sldId id="273" r:id="rId16"/>
    <p:sldId id="502" r:id="rId17"/>
    <p:sldId id="276" r:id="rId18"/>
    <p:sldId id="262" r:id="rId19"/>
    <p:sldId id="31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4" r:id="rId46"/>
    <p:sldId id="305" r:id="rId47"/>
    <p:sldId id="306" r:id="rId48"/>
    <p:sldId id="307" r:id="rId49"/>
    <p:sldId id="308" r:id="rId50"/>
    <p:sldId id="309" r:id="rId51"/>
    <p:sldId id="315" r:id="rId52"/>
    <p:sldId id="310" r:id="rId53"/>
    <p:sldId id="311" r:id="rId54"/>
    <p:sldId id="313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7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70" r:id="rId77"/>
    <p:sldId id="371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382" r:id="rId87"/>
    <p:sldId id="385" r:id="rId88"/>
    <p:sldId id="386" r:id="rId89"/>
    <p:sldId id="387" r:id="rId90"/>
    <p:sldId id="388" r:id="rId91"/>
    <p:sldId id="389" r:id="rId92"/>
    <p:sldId id="390" r:id="rId93"/>
    <p:sldId id="391" r:id="rId94"/>
    <p:sldId id="392" r:id="rId95"/>
    <p:sldId id="393" r:id="rId96"/>
    <p:sldId id="394" r:id="rId97"/>
    <p:sldId id="395" r:id="rId98"/>
    <p:sldId id="396" r:id="rId99"/>
    <p:sldId id="397" r:id="rId100"/>
    <p:sldId id="398" r:id="rId101"/>
    <p:sldId id="399" r:id="rId102"/>
    <p:sldId id="400" r:id="rId103"/>
    <p:sldId id="401" r:id="rId104"/>
    <p:sldId id="402" r:id="rId105"/>
    <p:sldId id="403" r:id="rId106"/>
    <p:sldId id="404" r:id="rId107"/>
    <p:sldId id="405" r:id="rId108"/>
    <p:sldId id="406" r:id="rId109"/>
    <p:sldId id="407" r:id="rId110"/>
    <p:sldId id="408" r:id="rId111"/>
    <p:sldId id="409" r:id="rId112"/>
    <p:sldId id="410" r:id="rId113"/>
    <p:sldId id="411" r:id="rId114"/>
    <p:sldId id="412" r:id="rId115"/>
    <p:sldId id="423" r:id="rId116"/>
    <p:sldId id="504" r:id="rId117"/>
    <p:sldId id="413" r:id="rId118"/>
    <p:sldId id="424" r:id="rId119"/>
    <p:sldId id="434" r:id="rId120"/>
    <p:sldId id="505" r:id="rId121"/>
    <p:sldId id="455" r:id="rId122"/>
    <p:sldId id="466" r:id="rId123"/>
    <p:sldId id="469" r:id="rId124"/>
    <p:sldId id="474" r:id="rId125"/>
    <p:sldId id="475" r:id="rId126"/>
    <p:sldId id="476" r:id="rId127"/>
    <p:sldId id="477" r:id="rId128"/>
    <p:sldId id="478" r:id="rId129"/>
    <p:sldId id="479" r:id="rId130"/>
    <p:sldId id="480" r:id="rId131"/>
    <p:sldId id="481" r:id="rId132"/>
    <p:sldId id="482" r:id="rId133"/>
    <p:sldId id="485" r:id="rId134"/>
    <p:sldId id="486" r:id="rId135"/>
    <p:sldId id="487" r:id="rId136"/>
    <p:sldId id="488" r:id="rId137"/>
    <p:sldId id="493" r:id="rId138"/>
    <p:sldId id="495" r:id="rId139"/>
    <p:sldId id="494" r:id="rId140"/>
    <p:sldId id="496" r:id="rId141"/>
    <p:sldId id="489" r:id="rId142"/>
    <p:sldId id="490" r:id="rId143"/>
    <p:sldId id="503" r:id="rId1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printerSettings" Target="printerSettings/printerSettings1.bin"/><Relationship Id="rId146" Type="http://schemas.openxmlformats.org/officeDocument/2006/relationships/presProps" Target="presProps.xml"/><Relationship Id="rId147" Type="http://schemas.openxmlformats.org/officeDocument/2006/relationships/viewProps" Target="viewProps.xml"/><Relationship Id="rId148" Type="http://schemas.openxmlformats.org/officeDocument/2006/relationships/theme" Target="theme/theme1.xml"/><Relationship Id="rId14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8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0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2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4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8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5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AF2C-905E-0C4C-9831-7FBD735E0E75}" type="datetimeFigureOut">
              <a:rPr lang="en-US" smtClean="0"/>
              <a:t>6/8/14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2DB95-F40B-A047-AA58-4270BB6AD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gi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meo.com/70501344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Digital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4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PLACEMENT, ARRANGEMENT, or ORGANIZATION of elements in a photograph.</a:t>
            </a:r>
          </a:p>
          <a:p>
            <a:r>
              <a:rPr lang="en-US" dirty="0" smtClean="0"/>
              <a:t>“Composition” = “putting together”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9910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97014"/>
            <a:ext cx="7994822" cy="5452748"/>
          </a:xfrm>
        </p:spPr>
      </p:pic>
    </p:spTree>
    <p:extLst>
      <p:ext uri="{BB962C8B-B14F-4D97-AF65-F5344CB8AC3E}">
        <p14:creationId xmlns:p14="http://schemas.microsoft.com/office/powerpoint/2010/main" val="31517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icro_contrast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74" r="-67074"/>
          <a:stretch>
            <a:fillRect/>
          </a:stretch>
        </p:blipFill>
        <p:spPr>
          <a:xfrm>
            <a:off x="-1447800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205115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772400" cy="5160874"/>
          </a:xfrm>
        </p:spPr>
      </p:pic>
    </p:spTree>
    <p:extLst>
      <p:ext uri="{BB962C8B-B14F-4D97-AF65-F5344CB8AC3E}">
        <p14:creationId xmlns:p14="http://schemas.microsoft.com/office/powerpoint/2010/main" val="33670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Unity:  Simplicity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Keep it simple!</a:t>
            </a:r>
          </a:p>
          <a:p>
            <a:r>
              <a:rPr lang="en-US" dirty="0" smtClean="0"/>
              <a:t>Limit the shapes, colors, lines, so there ISN’T a lot of variety.</a:t>
            </a:r>
          </a:p>
          <a:p>
            <a:r>
              <a:rPr lang="en-US" dirty="0" smtClean="0"/>
              <a:t>Think about when you’re getting dressed.  An outfit that matches has unity.</a:t>
            </a:r>
          </a:p>
          <a:p>
            <a:r>
              <a:rPr lang="en-US" dirty="0" smtClean="0"/>
              <a:t>If you pair plaid with stripes and polka dots, you DON’T have unity.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0"/>
            <a:ext cx="4271865" cy="2790952"/>
          </a:xfrm>
        </p:spPr>
      </p:pic>
    </p:spTree>
    <p:extLst>
      <p:ext uri="{BB962C8B-B14F-4D97-AF65-F5344CB8AC3E}">
        <p14:creationId xmlns:p14="http://schemas.microsoft.com/office/powerpoint/2010/main" val="177169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Unity:  REPETITION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Repeating a similar line, shape, form, color, </a:t>
            </a:r>
            <a:r>
              <a:rPr lang="en-US" dirty="0" err="1" smtClean="0"/>
              <a:t>etc</a:t>
            </a:r>
            <a:r>
              <a:rPr lang="en-US" dirty="0" smtClean="0"/>
              <a:t> throughout the composition.</a:t>
            </a:r>
          </a:p>
          <a:p>
            <a:r>
              <a:rPr lang="en-US" dirty="0" smtClean="0"/>
              <a:t>In this example- repeated lines in the branches.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32" y="2209800"/>
            <a:ext cx="4612395" cy="3062630"/>
          </a:xfrm>
        </p:spPr>
      </p:pic>
    </p:spTree>
    <p:extLst>
      <p:ext uri="{BB962C8B-B14F-4D97-AF65-F5344CB8AC3E}">
        <p14:creationId xmlns:p14="http://schemas.microsoft.com/office/powerpoint/2010/main" val="199802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Unity:  PROXIMITY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Elements that are arranged close to one another create more unity than if they were scattered all of the composition with lots of space in between.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0"/>
            <a:ext cx="4496086" cy="2995517"/>
          </a:xfrm>
        </p:spPr>
      </p:pic>
    </p:spTree>
    <p:extLst>
      <p:ext uri="{BB962C8B-B14F-4D97-AF65-F5344CB8AC3E}">
        <p14:creationId xmlns:p14="http://schemas.microsoft.com/office/powerpoint/2010/main" val="54653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001000" cy="5315919"/>
          </a:xfrm>
        </p:spPr>
      </p:pic>
    </p:spTree>
    <p:extLst>
      <p:ext uri="{BB962C8B-B14F-4D97-AF65-F5344CB8AC3E}">
        <p14:creationId xmlns:p14="http://schemas.microsoft.com/office/powerpoint/2010/main" val="385046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543800" cy="5007522"/>
          </a:xfrm>
        </p:spPr>
      </p:pic>
    </p:spTree>
    <p:extLst>
      <p:ext uri="{BB962C8B-B14F-4D97-AF65-F5344CB8AC3E}">
        <p14:creationId xmlns:p14="http://schemas.microsoft.com/office/powerpoint/2010/main" val="167223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ASYMMETRICAL</a:t>
            </a:r>
            <a:endParaRPr lang="en-US" dirty="0"/>
          </a:p>
        </p:txBody>
      </p:sp>
      <p:pic>
        <p:nvPicPr>
          <p:cNvPr id="5" name="Content Placeholder 4" descr="images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3" r="-9193"/>
          <a:stretch>
            <a:fillRect/>
          </a:stretch>
        </p:blipFill>
        <p:spPr>
          <a:xfrm>
            <a:off x="330546" y="1447800"/>
            <a:ext cx="8783821" cy="4830763"/>
          </a:xfrm>
        </p:spPr>
      </p:pic>
    </p:spTree>
    <p:extLst>
      <p:ext uri="{BB962C8B-B14F-4D97-AF65-F5344CB8AC3E}">
        <p14:creationId xmlns:p14="http://schemas.microsoft.com/office/powerpoint/2010/main" val="23650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EMPHASIS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194311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P2383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31" r="-17931"/>
          <a:stretch>
            <a:fillRect/>
          </a:stretch>
        </p:blipFill>
        <p:spPr>
          <a:xfrm>
            <a:off x="-1252341" y="274638"/>
            <a:ext cx="11595461" cy="6377057"/>
          </a:xfrm>
        </p:spPr>
      </p:pic>
    </p:spTree>
    <p:extLst>
      <p:ext uri="{BB962C8B-B14F-4D97-AF65-F5344CB8AC3E}">
        <p14:creationId xmlns:p14="http://schemas.microsoft.com/office/powerpoint/2010/main" val="13215815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92" y="1600200"/>
            <a:ext cx="6643615" cy="4525963"/>
          </a:xfrm>
        </p:spPr>
      </p:pic>
    </p:spTree>
    <p:extLst>
      <p:ext uri="{BB962C8B-B14F-4D97-AF65-F5344CB8AC3E}">
        <p14:creationId xmlns:p14="http://schemas.microsoft.com/office/powerpoint/2010/main" val="77344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 of Subject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5905500" cy="4429125"/>
          </a:xfrm>
        </p:spPr>
      </p:pic>
    </p:spTree>
    <p:extLst>
      <p:ext uri="{BB962C8B-B14F-4D97-AF65-F5344CB8AC3E}">
        <p14:creationId xmlns:p14="http://schemas.microsoft.com/office/powerpoint/2010/main" val="373848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Depth of Field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153400" cy="4565904"/>
          </a:xfrm>
        </p:spPr>
      </p:pic>
    </p:spTree>
    <p:extLst>
      <p:ext uri="{BB962C8B-B14F-4D97-AF65-F5344CB8AC3E}">
        <p14:creationId xmlns:p14="http://schemas.microsoft.com/office/powerpoint/2010/main" val="388524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10400" cy="5251033"/>
          </a:xfrm>
        </p:spPr>
      </p:pic>
    </p:spTree>
    <p:extLst>
      <p:ext uri="{BB962C8B-B14F-4D97-AF65-F5344CB8AC3E}">
        <p14:creationId xmlns:p14="http://schemas.microsoft.com/office/powerpoint/2010/main" val="351210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629400" cy="4419600"/>
          </a:xfrm>
        </p:spPr>
      </p:pic>
    </p:spTree>
    <p:extLst>
      <p:ext uri="{BB962C8B-B14F-4D97-AF65-F5344CB8AC3E}">
        <p14:creationId xmlns:p14="http://schemas.microsoft.com/office/powerpoint/2010/main" val="33197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Photographers &amp; Artists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Muybridge</a:t>
            </a:r>
          </a:p>
          <a:p>
            <a:r>
              <a:rPr lang="en-US" dirty="0" smtClean="0"/>
              <a:t>Stieglitz</a:t>
            </a:r>
            <a:endParaRPr lang="en-US" dirty="0" smtClean="0"/>
          </a:p>
          <a:p>
            <a:r>
              <a:rPr lang="en-US" dirty="0" smtClean="0"/>
              <a:t>Adams</a:t>
            </a:r>
          </a:p>
          <a:p>
            <a:r>
              <a:rPr lang="en-US" dirty="0" smtClean="0"/>
              <a:t>Lange</a:t>
            </a:r>
          </a:p>
          <a:p>
            <a:r>
              <a:rPr lang="en-US" dirty="0" smtClean="0"/>
              <a:t>Avedon</a:t>
            </a:r>
            <a:endParaRPr lang="en-US" dirty="0" smtClean="0"/>
          </a:p>
          <a:p>
            <a:r>
              <a:rPr lang="en-US" dirty="0" err="1" smtClean="0"/>
              <a:t>Hockney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54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632" y="5015"/>
            <a:ext cx="8229600" cy="1143000"/>
          </a:xfrm>
        </p:spPr>
        <p:txBody>
          <a:bodyPr/>
          <a:lstStyle/>
          <a:p>
            <a:r>
              <a:rPr lang="en-US" dirty="0" err="1" smtClean="0"/>
              <a:t>Eadweard</a:t>
            </a:r>
            <a:r>
              <a:rPr lang="en-US" dirty="0" smtClean="0"/>
              <a:t> Muybridge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517" y="973690"/>
            <a:ext cx="434848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to photograph fast motion. (Freeze Action)</a:t>
            </a:r>
          </a:p>
          <a:p>
            <a:r>
              <a:rPr lang="en-US" dirty="0" smtClean="0"/>
              <a:t>Allowed us to study movement.</a:t>
            </a:r>
          </a:p>
          <a:p>
            <a:r>
              <a:rPr lang="en-US" dirty="0" smtClean="0"/>
              <a:t>Created the </a:t>
            </a:r>
            <a:r>
              <a:rPr lang="en-US" dirty="0" err="1" smtClean="0"/>
              <a:t>Zoopraxiscope</a:t>
            </a:r>
            <a:r>
              <a:rPr lang="en-US" dirty="0" smtClean="0"/>
              <a:t>, which eventually led to the first motion pictures.</a:t>
            </a:r>
          </a:p>
          <a:p>
            <a:endParaRPr lang="en-US" dirty="0" smtClean="0"/>
          </a:p>
        </p:txBody>
      </p:sp>
      <p:pic>
        <p:nvPicPr>
          <p:cNvPr id="4" name="Picture 3" descr="emuyb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1761" cy="3724188"/>
          </a:xfrm>
          <a:prstGeom prst="rect">
            <a:avLst/>
          </a:prstGeom>
        </p:spPr>
      </p:pic>
      <p:pic>
        <p:nvPicPr>
          <p:cNvPr id="5" name="Picture 4" descr="Muybridge-horses-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153"/>
            <a:ext cx="4909147" cy="1800021"/>
          </a:xfrm>
          <a:prstGeom prst="rect">
            <a:avLst/>
          </a:prstGeom>
        </p:spPr>
      </p:pic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41" y="5008814"/>
            <a:ext cx="3277600" cy="18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627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Stieglitz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66973"/>
            <a:ext cx="2587321" cy="306645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City Scenes, Portraits of his wife, Georgia O’Keeffe, Hands, Clouds.</a:t>
            </a:r>
          </a:p>
          <a:p>
            <a:r>
              <a:rPr lang="en-US" dirty="0" smtClean="0"/>
              <a:t>Opened his own art gallery in NYC.</a:t>
            </a:r>
          </a:p>
          <a:p>
            <a:r>
              <a:rPr lang="en-US" dirty="0" smtClean="0"/>
              <a:t>ESTABLISHED </a:t>
            </a:r>
            <a:r>
              <a:rPr lang="en-US" dirty="0" smtClean="0"/>
              <a:t>PHOTOGRAPHY AS AN ART FORM!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58" y="1243477"/>
            <a:ext cx="2326942" cy="2998175"/>
          </a:xfrm>
          <a:prstGeom prst="rect">
            <a:avLst/>
          </a:prstGeom>
        </p:spPr>
      </p:pic>
      <p:pic>
        <p:nvPicPr>
          <p:cNvPr id="8" name="Picture Placeholder 4" descr="alfred-stieglitz-georgia-okeeffe-1920-1341287720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00" r="-29000"/>
          <a:stretch>
            <a:fillRect/>
          </a:stretch>
        </p:blipFill>
        <p:spPr>
          <a:xfrm>
            <a:off x="-874591" y="3272381"/>
            <a:ext cx="4780825" cy="3585619"/>
          </a:xfrm>
          <a:prstGeom prst="rect">
            <a:avLst/>
          </a:prstGeom>
        </p:spPr>
      </p:pic>
      <p:pic>
        <p:nvPicPr>
          <p:cNvPr id="9" name="Picture Placeholder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12499" r="15440" b="5647"/>
          <a:stretch/>
        </p:blipFill>
        <p:spPr>
          <a:xfrm>
            <a:off x="2928685" y="4745783"/>
            <a:ext cx="1955097" cy="22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8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Ansel</a:t>
            </a:r>
            <a:r>
              <a:rPr lang="en-US" dirty="0" smtClean="0"/>
              <a:t> Adams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349" y="382387"/>
            <a:ext cx="3353097" cy="274954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20067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Landscape </a:t>
            </a:r>
            <a:r>
              <a:rPr lang="en-US" dirty="0" smtClean="0"/>
              <a:t>photographer of the American </a:t>
            </a:r>
            <a:r>
              <a:rPr lang="en-US" dirty="0" smtClean="0"/>
              <a:t>West </a:t>
            </a:r>
          </a:p>
          <a:p>
            <a:r>
              <a:rPr lang="en-US" dirty="0" smtClean="0"/>
              <a:t>(Yosemite National Park)</a:t>
            </a:r>
            <a:endParaRPr lang="en-US" dirty="0" smtClean="0"/>
          </a:p>
          <a:p>
            <a:r>
              <a:rPr lang="en-US" dirty="0" smtClean="0"/>
              <a:t>Environmentalist &amp; conservationist</a:t>
            </a:r>
            <a:endParaRPr lang="en-US" dirty="0" smtClean="0"/>
          </a:p>
          <a:p>
            <a:r>
              <a:rPr lang="en-US" dirty="0" smtClean="0"/>
              <a:t>Also helped photography become an accepted art form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43" y="3938505"/>
            <a:ext cx="3792057" cy="3033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15" y="1461672"/>
            <a:ext cx="2839885" cy="22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8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Dorothea Lange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0" t="5649" r="48618" b="67491"/>
          <a:stretch/>
        </p:blipFill>
        <p:spPr>
          <a:xfrm>
            <a:off x="114167" y="128419"/>
            <a:ext cx="2397491" cy="242571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903" y="990600"/>
            <a:ext cx="4495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Influential </a:t>
            </a:r>
            <a:r>
              <a:rPr lang="en-US" dirty="0" smtClean="0"/>
              <a:t>American documentary photographer and photojournalist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“Migrant Mother”</a:t>
            </a:r>
            <a:endParaRPr lang="en-US" dirty="0" smtClean="0"/>
          </a:p>
          <a:p>
            <a:r>
              <a:rPr lang="en-US" dirty="0" smtClean="0"/>
              <a:t>Photographs humanized the consequences of the great depression</a:t>
            </a:r>
          </a:p>
          <a:p>
            <a:r>
              <a:rPr lang="en-US" dirty="0" smtClean="0"/>
              <a:t>Influenced the development of documentary photography</a:t>
            </a:r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8" y="1999730"/>
            <a:ext cx="348150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Thirds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939"/>
            <a:ext cx="8229600" cy="4525963"/>
          </a:xfrm>
        </p:spPr>
        <p:txBody>
          <a:bodyPr/>
          <a:lstStyle/>
          <a:p>
            <a:r>
              <a:rPr lang="en-US" dirty="0" smtClean="0"/>
              <a:t>Place subject of your photo on an imaginary rule of thirds line, or where they would intersect.  </a:t>
            </a:r>
          </a:p>
        </p:txBody>
      </p:sp>
      <p:pic>
        <p:nvPicPr>
          <p:cNvPr id="5" name="Content Placeholder 3" descr="rule_of_thirds_imag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 t="-1048" b="500"/>
          <a:stretch/>
        </p:blipFill>
        <p:spPr>
          <a:xfrm>
            <a:off x="2719559" y="2331671"/>
            <a:ext cx="5967241" cy="40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12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733" y="146218"/>
            <a:ext cx="8229600" cy="1143000"/>
          </a:xfrm>
        </p:spPr>
        <p:txBody>
          <a:bodyPr/>
          <a:lstStyle/>
          <a:p>
            <a:r>
              <a:rPr lang="en-US" dirty="0" smtClean="0"/>
              <a:t>Richard Avedon</a:t>
            </a:r>
            <a:endParaRPr lang="en-US" dirty="0"/>
          </a:p>
        </p:txBody>
      </p:sp>
      <p:pic>
        <p:nvPicPr>
          <p:cNvPr id="6" name="Content Placeholder 5" descr="avedon monro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>
            <a:fillRect/>
          </a:stretch>
        </p:blipFill>
        <p:spPr>
          <a:xfrm>
            <a:off x="0" y="3724854"/>
            <a:ext cx="2282789" cy="25582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186" y="1155783"/>
            <a:ext cx="3863813" cy="54507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Fashion and portrait photographer</a:t>
            </a:r>
          </a:p>
          <a:p>
            <a:r>
              <a:rPr lang="en-US" dirty="0" smtClean="0"/>
              <a:t>Revolutionized fashion photography with his use of movement and emotion</a:t>
            </a:r>
          </a:p>
          <a:p>
            <a:r>
              <a:rPr lang="en-US" dirty="0" smtClean="0"/>
              <a:t>Known for his simplistic portraits with plain white backgrounds.</a:t>
            </a:r>
          </a:p>
          <a:p>
            <a:r>
              <a:rPr lang="en-US" dirty="0" smtClean="0"/>
              <a:t>No fancy props or set ups, just the models as they are</a:t>
            </a:r>
          </a:p>
          <a:p>
            <a:endParaRPr lang="en-US" dirty="0"/>
          </a:p>
        </p:txBody>
      </p:sp>
      <p:pic>
        <p:nvPicPr>
          <p:cNvPr id="5" name="Picture 4" descr="r.avedo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0733" cy="3155687"/>
          </a:xfrm>
          <a:prstGeom prst="rect">
            <a:avLst/>
          </a:prstGeom>
        </p:spPr>
      </p:pic>
      <p:pic>
        <p:nvPicPr>
          <p:cNvPr id="7" name="Picture 6" descr="Richard-Avedon-Veruschka-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43" y="1808359"/>
            <a:ext cx="3174143" cy="34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52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96236"/>
            <a:ext cx="8229600" cy="1143000"/>
          </a:xfrm>
        </p:spPr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Hockney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336" r="9336"/>
          <a:stretch>
            <a:fillRect/>
          </a:stretch>
        </p:blipFill>
        <p:spPr>
          <a:xfrm>
            <a:off x="157514" y="701258"/>
            <a:ext cx="4038600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96114" y="701258"/>
            <a:ext cx="48331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 Created photo collages called “joiners”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smtClean="0"/>
              <a:t>Multiple viewpoints that are then pieced together.</a:t>
            </a:r>
          </a:p>
          <a:p>
            <a:pPr marL="0" indent="0">
              <a:buNone/>
            </a:pPr>
            <a:r>
              <a:rPr lang="en-US" dirty="0" smtClean="0"/>
              <a:t>-Interested in how we see and depict space and time.</a:t>
            </a:r>
          </a:p>
          <a:p>
            <a:pPr marL="0" indent="0">
              <a:buNone/>
            </a:pPr>
            <a:r>
              <a:rPr lang="en-US" dirty="0" smtClean="0"/>
              <a:t>- Interested in how we turn a 3D world into a 2D image.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l="3377" r="3377"/>
          <a:stretch>
            <a:fillRect/>
          </a:stretch>
        </p:blipFill>
        <p:spPr>
          <a:xfrm>
            <a:off x="3967277" y="4567391"/>
            <a:ext cx="4348484" cy="23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Photoshop</a:t>
            </a:r>
            <a:endParaRPr lang="en-US" dirty="0"/>
          </a:p>
        </p:txBody>
      </p:sp>
      <p:pic>
        <p:nvPicPr>
          <p:cNvPr id="4" name="Content Placeholder 3" descr="Screen Shot 2014-06-08 at 4.22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38" r="-31638"/>
          <a:stretch>
            <a:fillRect/>
          </a:stretch>
        </p:blipFill>
        <p:spPr>
          <a:xfrm>
            <a:off x="2640093" y="2001004"/>
            <a:ext cx="3920361" cy="2156048"/>
          </a:xfrm>
        </p:spPr>
      </p:pic>
    </p:spTree>
    <p:extLst>
      <p:ext uri="{BB962C8B-B14F-4D97-AF65-F5344CB8AC3E}">
        <p14:creationId xmlns:p14="http://schemas.microsoft.com/office/powerpoint/2010/main" val="17031628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that we used…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261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4-01-19 at 9.34.1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51053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Tool</a:t>
            </a:r>
            <a:endParaRPr lang="en-US" dirty="0"/>
          </a:p>
        </p:txBody>
      </p:sp>
      <p:pic>
        <p:nvPicPr>
          <p:cNvPr id="4" name="Content Placeholder 3" descr="Screen Shot 2014-01-19 at 9.34.1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398245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1-19 at 9.34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9" r="-3333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219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Selection</a:t>
            </a:r>
            <a:endParaRPr lang="en-US" dirty="0"/>
          </a:p>
        </p:txBody>
      </p:sp>
      <p:pic>
        <p:nvPicPr>
          <p:cNvPr id="4" name="Content Placeholder 3" descr="Screen Shot 2014-01-19 at 9.34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9" r="-33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41401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4-01-19 at 9.34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24" r="-318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04297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Brush</a:t>
            </a:r>
            <a:endParaRPr lang="en-US" dirty="0"/>
          </a:p>
        </p:txBody>
      </p:sp>
      <p:pic>
        <p:nvPicPr>
          <p:cNvPr id="4" name="Content Placeholder 3" descr="Screen Shot 2014-01-19 at 9.34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24" r="-318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149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57"/>
            <a:ext cx="8229600" cy="1143000"/>
          </a:xfrm>
        </p:spPr>
        <p:txBody>
          <a:bodyPr/>
          <a:lstStyle/>
          <a:p>
            <a:r>
              <a:rPr lang="en-US" dirty="0" smtClean="0"/>
              <a:t>Point of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956" y="896107"/>
            <a:ext cx="8229600" cy="4525963"/>
          </a:xfrm>
        </p:spPr>
        <p:txBody>
          <a:bodyPr/>
          <a:lstStyle/>
          <a:p>
            <a:r>
              <a:rPr lang="en-US" dirty="0" smtClean="0"/>
              <a:t>The angle or position from which the camera views the subject.  </a:t>
            </a:r>
          </a:p>
          <a:p>
            <a:r>
              <a:rPr lang="en-US" dirty="0" smtClean="0"/>
              <a:t>Can be from above, below or an unusual position to add interest.</a:t>
            </a:r>
            <a:endParaRPr lang="en-US" dirty="0"/>
          </a:p>
        </p:txBody>
      </p:sp>
      <p:pic>
        <p:nvPicPr>
          <p:cNvPr id="4" name="Picture 3" descr="snow on table and chairs from abo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" y="2957032"/>
            <a:ext cx="3426340" cy="2179152"/>
          </a:xfrm>
          <a:prstGeom prst="rect">
            <a:avLst/>
          </a:prstGeom>
        </p:spPr>
      </p:pic>
      <p:pic>
        <p:nvPicPr>
          <p:cNvPr id="5" name="Picture 4" descr="url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96" y="4239888"/>
            <a:ext cx="4145832" cy="2811392"/>
          </a:xfrm>
          <a:prstGeom prst="rect">
            <a:avLst/>
          </a:prstGeom>
        </p:spPr>
      </p:pic>
      <p:pic>
        <p:nvPicPr>
          <p:cNvPr id="6" name="Picture 5" descr="meet-maggie-lifein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40" y="2461242"/>
            <a:ext cx="3359760" cy="23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13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1-19 at 9.34.5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54" r="-137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08170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Panel</a:t>
            </a:r>
            <a:endParaRPr lang="en-US" dirty="0"/>
          </a:p>
        </p:txBody>
      </p:sp>
      <p:pic>
        <p:nvPicPr>
          <p:cNvPr id="4" name="Content Placeholder 3" descr="Screen Shot 2014-01-19 at 9.34.5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54" r="-137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8914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1-19 at 9.35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767" b="-102767"/>
          <a:stretch>
            <a:fillRect/>
          </a:stretch>
        </p:blipFill>
        <p:spPr>
          <a:xfrm>
            <a:off x="457200" y="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0272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1-19 at 9.35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767" b="-102767"/>
          <a:stretch>
            <a:fillRect/>
          </a:stretch>
        </p:blipFill>
        <p:spPr>
          <a:xfrm>
            <a:off x="457200" y="0"/>
            <a:ext cx="8229600" cy="4525963"/>
          </a:xfrm>
        </p:spPr>
      </p:pic>
      <p:sp>
        <p:nvSpPr>
          <p:cNvPr id="3" name="Up Arrow 2"/>
          <p:cNvSpPr/>
          <p:nvPr/>
        </p:nvSpPr>
        <p:spPr>
          <a:xfrm>
            <a:off x="4110181" y="3024909"/>
            <a:ext cx="992910" cy="2632364"/>
          </a:xfrm>
          <a:prstGeom prst="upArrow">
            <a:avLst/>
          </a:prstGeom>
          <a:solidFill>
            <a:srgbClr val="33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4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Adjustment Layer Button</a:t>
            </a:r>
            <a:endParaRPr lang="en-US" dirty="0"/>
          </a:p>
        </p:txBody>
      </p:sp>
      <p:pic>
        <p:nvPicPr>
          <p:cNvPr id="4" name="Content Placeholder 3" descr="Screen Shot 2014-01-19 at 9.35.0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66" b="-102767"/>
          <a:stretch/>
        </p:blipFill>
        <p:spPr>
          <a:xfrm>
            <a:off x="457200" y="1417638"/>
            <a:ext cx="8229600" cy="3108325"/>
          </a:xfrm>
        </p:spPr>
      </p:pic>
      <p:sp>
        <p:nvSpPr>
          <p:cNvPr id="3" name="Up Arrow 2"/>
          <p:cNvSpPr/>
          <p:nvPr/>
        </p:nvSpPr>
        <p:spPr>
          <a:xfrm>
            <a:off x="4017818" y="3024909"/>
            <a:ext cx="992910" cy="2632364"/>
          </a:xfrm>
          <a:prstGeom prst="upArrow">
            <a:avLst/>
          </a:prstGeom>
          <a:solidFill>
            <a:srgbClr val="33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4203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1-19 at 9.35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767" b="-102767"/>
          <a:stretch>
            <a:fillRect/>
          </a:stretch>
        </p:blipFill>
        <p:spPr>
          <a:xfrm>
            <a:off x="457200" y="0"/>
            <a:ext cx="8229600" cy="4525963"/>
          </a:xfrm>
        </p:spPr>
      </p:pic>
      <p:sp>
        <p:nvSpPr>
          <p:cNvPr id="3" name="Up Arrow 2"/>
          <p:cNvSpPr/>
          <p:nvPr/>
        </p:nvSpPr>
        <p:spPr>
          <a:xfrm>
            <a:off x="2932545" y="3048145"/>
            <a:ext cx="992910" cy="2632364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4203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Mask Button</a:t>
            </a:r>
            <a:endParaRPr lang="en-US" dirty="0"/>
          </a:p>
        </p:txBody>
      </p:sp>
      <p:pic>
        <p:nvPicPr>
          <p:cNvPr id="4" name="Content Placeholder 3" descr="Screen Shot 2014-01-19 at 9.35.0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66" b="-102767"/>
          <a:stretch/>
        </p:blipFill>
        <p:spPr>
          <a:xfrm>
            <a:off x="457200" y="1417638"/>
            <a:ext cx="8229600" cy="3108325"/>
          </a:xfrm>
        </p:spPr>
      </p:pic>
      <p:sp>
        <p:nvSpPr>
          <p:cNvPr id="3" name="Up Arrow 2"/>
          <p:cNvSpPr/>
          <p:nvPr/>
        </p:nvSpPr>
        <p:spPr>
          <a:xfrm>
            <a:off x="2932545" y="3048145"/>
            <a:ext cx="992910" cy="2632364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101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Mask?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86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Masks</a:t>
            </a:r>
            <a:endParaRPr lang="en-US" dirty="0"/>
          </a:p>
        </p:txBody>
      </p:sp>
      <p:pic>
        <p:nvPicPr>
          <p:cNvPr id="4" name="Content Placeholder 3" descr="masking101-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r="977"/>
          <a:stretch>
            <a:fillRect/>
          </a:stretch>
        </p:blipFill>
        <p:spPr>
          <a:xfrm>
            <a:off x="-1" y="0"/>
            <a:ext cx="9183561" cy="5050605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6364181" y="4675417"/>
            <a:ext cx="663837" cy="1616194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925301" y="3549855"/>
            <a:ext cx="1904924" cy="2640744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4866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adjustment Layer?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445"/>
            <a:ext cx="8229600" cy="4525963"/>
          </a:xfrm>
        </p:spPr>
        <p:txBody>
          <a:bodyPr/>
          <a:lstStyle/>
          <a:p>
            <a:r>
              <a:rPr lang="en-US" dirty="0" smtClean="0"/>
              <a:t>Removing unnecessary elements from you composition, so as to focus on the subject.</a:t>
            </a:r>
            <a:endParaRPr lang="en-US" dirty="0"/>
          </a:p>
        </p:txBody>
      </p:sp>
      <p:pic>
        <p:nvPicPr>
          <p:cNvPr id="4" name="Picture 3" descr="photoProgramCompBig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2595386"/>
            <a:ext cx="5461000" cy="3644900"/>
          </a:xfrm>
          <a:prstGeom prst="rect">
            <a:avLst/>
          </a:prstGeom>
        </p:spPr>
      </p:pic>
      <p:pic>
        <p:nvPicPr>
          <p:cNvPr id="5" name="Picture 4" descr="il_570xN.2904353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66" y="2720801"/>
            <a:ext cx="2434834" cy="34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266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shop-selective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344" y="941577"/>
            <a:ext cx="8532796" cy="5916423"/>
          </a:xfrm>
          <a:prstGeom prst="rect">
            <a:avLst/>
          </a:prstGeom>
        </p:spPr>
      </p:pic>
      <p:pic>
        <p:nvPicPr>
          <p:cNvPr id="4" name="Content Placeholder 3" descr="black-white-adjustment-layer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5" r="-13165"/>
          <a:stretch>
            <a:fillRect/>
          </a:stretch>
        </p:blipFill>
        <p:spPr>
          <a:xfrm>
            <a:off x="4034447" y="274638"/>
            <a:ext cx="6037754" cy="3320532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7782370" y="3275678"/>
            <a:ext cx="0" cy="1616194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47031" y="447339"/>
            <a:ext cx="2251275" cy="1531637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52125" y="274638"/>
            <a:ext cx="2756368" cy="1384846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1016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630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a photograph successful?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621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a photograph successful?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composition- leads your </a:t>
            </a:r>
            <a:r>
              <a:rPr lang="en-US" dirty="0" smtClean="0"/>
              <a:t>eye to the subject.</a:t>
            </a:r>
          </a:p>
          <a:p>
            <a:r>
              <a:rPr lang="en-US" dirty="0" smtClean="0"/>
              <a:t>Creative, unique or moving concept, emotional impact</a:t>
            </a:r>
          </a:p>
          <a:p>
            <a:r>
              <a:rPr lang="en-US" dirty="0" smtClean="0"/>
              <a:t>Strong technical skill</a:t>
            </a:r>
          </a:p>
          <a:p>
            <a:r>
              <a:rPr lang="en-US" dirty="0" smtClean="0"/>
              <a:t>Effective u</a:t>
            </a:r>
            <a:r>
              <a:rPr lang="en-US" dirty="0" smtClean="0"/>
              <a:t>se of elements of art / principles of design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22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4757"/>
            <a:ext cx="8229600" cy="1143000"/>
          </a:xfrm>
        </p:spPr>
        <p:txBody>
          <a:bodyPr/>
          <a:lstStyle/>
          <a:p>
            <a:r>
              <a:rPr lang="en-US" dirty="0" smtClean="0"/>
              <a:t>Leading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828"/>
            <a:ext cx="8229600" cy="4525963"/>
          </a:xfrm>
        </p:spPr>
        <p:txBody>
          <a:bodyPr/>
          <a:lstStyle/>
          <a:p>
            <a:r>
              <a:rPr lang="en-US" dirty="0"/>
              <a:t>LEAD the viewer’s eye to your subject.</a:t>
            </a:r>
          </a:p>
          <a:p>
            <a:r>
              <a:rPr lang="en-US" dirty="0"/>
              <a:t>Lines alone, that do not lead your eye anywhere, are not leading lines.</a:t>
            </a:r>
          </a:p>
          <a:p>
            <a:endParaRPr lang="en-US" dirty="0"/>
          </a:p>
        </p:txBody>
      </p:sp>
      <p:pic>
        <p:nvPicPr>
          <p:cNvPr id="4" name="Content Placeholder 3" descr="leading-lines-pho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-1" y="2368406"/>
            <a:ext cx="6616479" cy="3638809"/>
          </a:xfrm>
          <a:prstGeom prst="rect">
            <a:avLst/>
          </a:prstGeom>
        </p:spPr>
      </p:pic>
      <p:pic>
        <p:nvPicPr>
          <p:cNvPr id="5" name="Content Placeholder 3" descr="leadin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22" r="-99522"/>
          <a:stretch>
            <a:fillRect/>
          </a:stretch>
        </p:blipFill>
        <p:spPr>
          <a:xfrm>
            <a:off x="3346116" y="1826600"/>
            <a:ext cx="8577843" cy="47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6409" y="744244"/>
            <a:ext cx="8229600" cy="4525963"/>
          </a:xfrm>
        </p:spPr>
        <p:txBody>
          <a:bodyPr/>
          <a:lstStyle/>
          <a:p>
            <a:r>
              <a:rPr lang="en-US" dirty="0" smtClean="0"/>
              <a:t>Surrounding your subject on one or more sides with another element.  </a:t>
            </a:r>
          </a:p>
          <a:p>
            <a:r>
              <a:rPr lang="en-US" dirty="0" smtClean="0"/>
              <a:t>Brings your attention in.</a:t>
            </a:r>
            <a:endParaRPr lang="en-US" dirty="0"/>
          </a:p>
        </p:txBody>
      </p:sp>
      <p:pic>
        <p:nvPicPr>
          <p:cNvPr id="4" name="Picture 3" descr="visual_flow_photography_composition_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8643"/>
            <a:ext cx="4638436" cy="3277828"/>
          </a:xfrm>
          <a:prstGeom prst="rect">
            <a:avLst/>
          </a:prstGeom>
        </p:spPr>
      </p:pic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30" y="1597990"/>
            <a:ext cx="4176366" cy="27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 the viewer’s eye to your subject.</a:t>
            </a:r>
          </a:p>
          <a:p>
            <a:r>
              <a:rPr lang="en-US" dirty="0" smtClean="0"/>
              <a:t>Lines alone, that do not lead your eye anywhere, are not leading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7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37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exposure?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for exam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43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Amount of LIGHT </a:t>
            </a:r>
            <a:r>
              <a:rPr lang="en-US" dirty="0" smtClean="0"/>
              <a:t>collected by</a:t>
            </a:r>
            <a:r>
              <a:rPr lang="en-US" dirty="0" smtClean="0">
                <a:cs typeface="+mj-cs"/>
              </a:rPr>
              <a:t> the sensor</a:t>
            </a:r>
          </a:p>
        </p:txBody>
      </p:sp>
      <p:pic>
        <p:nvPicPr>
          <p:cNvPr id="4" name="Content Placeholder 3" descr="exposu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93" r="-16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4803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58609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62" r="-10662"/>
          <a:stretch>
            <a:fillRect/>
          </a:stretch>
        </p:blipFill>
        <p:spPr>
          <a:xfrm>
            <a:off x="-914400" y="381000"/>
            <a:ext cx="10841038" cy="5961063"/>
          </a:xfrm>
        </p:spPr>
      </p:pic>
    </p:spTree>
    <p:extLst>
      <p:ext uri="{BB962C8B-B14F-4D97-AF65-F5344CB8AC3E}">
        <p14:creationId xmlns:p14="http://schemas.microsoft.com/office/powerpoint/2010/main" val="49035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determines exposure?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31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tumblr_inline_mfigguR2KE1qaogjk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8" r="-10368"/>
          <a:stretch>
            <a:fillRect/>
          </a:stretch>
        </p:blipFill>
        <p:spPr>
          <a:xfrm>
            <a:off x="-533400" y="609600"/>
            <a:ext cx="10253663" cy="5638800"/>
          </a:xfrm>
        </p:spPr>
      </p:pic>
    </p:spTree>
    <p:extLst>
      <p:ext uri="{BB962C8B-B14F-4D97-AF65-F5344CB8AC3E}">
        <p14:creationId xmlns:p14="http://schemas.microsoft.com/office/powerpoint/2010/main" val="2480935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75190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40" r="-15040"/>
          <a:stretch>
            <a:fillRect/>
          </a:stretch>
        </p:blipFill>
        <p:spPr>
          <a:xfrm>
            <a:off x="-990600" y="381000"/>
            <a:ext cx="11083925" cy="6096000"/>
          </a:xfrm>
        </p:spPr>
      </p:pic>
    </p:spTree>
    <p:extLst>
      <p:ext uri="{BB962C8B-B14F-4D97-AF65-F5344CB8AC3E}">
        <p14:creationId xmlns:p14="http://schemas.microsoft.com/office/powerpoint/2010/main" val="4041204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75190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40" r="-15040"/>
          <a:stretch>
            <a:fillRect/>
          </a:stretch>
        </p:blipFill>
        <p:spPr>
          <a:xfrm>
            <a:off x="-990600" y="381000"/>
            <a:ext cx="11083925" cy="6096000"/>
          </a:xfrm>
        </p:spPr>
      </p:pic>
      <p:sp>
        <p:nvSpPr>
          <p:cNvPr id="3" name="Oval 2"/>
          <p:cNvSpPr/>
          <p:nvPr/>
        </p:nvSpPr>
        <p:spPr>
          <a:xfrm>
            <a:off x="3657600" y="762000"/>
            <a:ext cx="1752600" cy="990600"/>
          </a:xfrm>
          <a:prstGeom prst="ellipse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90600" y="4572000"/>
            <a:ext cx="1752600" cy="990600"/>
          </a:xfrm>
          <a:prstGeom prst="ellipse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72200" y="5029200"/>
            <a:ext cx="1752600" cy="990600"/>
          </a:xfrm>
          <a:prstGeom prst="ellipse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1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camera-diagr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06" r="-14706"/>
          <a:stretch>
            <a:fillRect/>
          </a:stretch>
        </p:blipFill>
        <p:spPr>
          <a:xfrm>
            <a:off x="-1524000" y="381000"/>
            <a:ext cx="11361738" cy="6248400"/>
          </a:xfrm>
        </p:spPr>
      </p:pic>
      <p:sp>
        <p:nvSpPr>
          <p:cNvPr id="5" name="Left Arrow 4"/>
          <p:cNvSpPr/>
          <p:nvPr/>
        </p:nvSpPr>
        <p:spPr>
          <a:xfrm>
            <a:off x="6858000" y="2971800"/>
            <a:ext cx="2362200" cy="9906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124200"/>
            <a:ext cx="1905000" cy="9906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78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camera-diagr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06" r="-14706"/>
          <a:stretch>
            <a:fillRect/>
          </a:stretch>
        </p:blipFill>
        <p:spPr>
          <a:xfrm>
            <a:off x="-1524000" y="381000"/>
            <a:ext cx="11361738" cy="6248400"/>
          </a:xfrm>
        </p:spPr>
      </p:pic>
      <p:sp>
        <p:nvSpPr>
          <p:cNvPr id="5" name="Left Arrow 4"/>
          <p:cNvSpPr/>
          <p:nvPr/>
        </p:nvSpPr>
        <p:spPr>
          <a:xfrm>
            <a:off x="6858000" y="2971800"/>
            <a:ext cx="2362200" cy="9906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LIGHT</a:t>
            </a:r>
          </a:p>
        </p:txBody>
      </p:sp>
      <p:sp>
        <p:nvSpPr>
          <p:cNvPr id="3" name="Oval 2"/>
          <p:cNvSpPr/>
          <p:nvPr/>
        </p:nvSpPr>
        <p:spPr>
          <a:xfrm>
            <a:off x="5562600" y="1295400"/>
            <a:ext cx="2133600" cy="914400"/>
          </a:xfrm>
          <a:prstGeom prst="ellipse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1600200"/>
            <a:ext cx="2133600" cy="914400"/>
          </a:xfrm>
          <a:prstGeom prst="ellipse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2362200"/>
            <a:ext cx="1981200" cy="685800"/>
          </a:xfrm>
          <a:prstGeom prst="ellipse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124200"/>
            <a:ext cx="1905000" cy="9906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20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  <a:hlinkClick r:id="rId2"/>
              </a:rPr>
              <a:t>Elements of Exposure</a:t>
            </a:r>
            <a:endParaRPr lang="en-US" dirty="0" smtClean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618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Photo101 apertu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17" b="-48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227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728"/>
            <a:ext cx="8229600" cy="1143000"/>
          </a:xfrm>
        </p:spPr>
        <p:txBody>
          <a:bodyPr/>
          <a:lstStyle/>
          <a:p>
            <a:r>
              <a:rPr lang="en-US" dirty="0" smtClean="0"/>
              <a:t>During Review…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728"/>
            <a:ext cx="8229600" cy="4525963"/>
          </a:xfrm>
        </p:spPr>
        <p:txBody>
          <a:bodyPr/>
          <a:lstStyle/>
          <a:p>
            <a:r>
              <a:rPr lang="en-US" dirty="0" smtClean="0"/>
              <a:t>Fill out </a:t>
            </a:r>
            <a:r>
              <a:rPr lang="en-US" b="1" u="sng" dirty="0" smtClean="0"/>
              <a:t>study </a:t>
            </a:r>
            <a:r>
              <a:rPr lang="en-US" b="1" u="sng" dirty="0" smtClean="0"/>
              <a:t>guide </a:t>
            </a:r>
            <a:r>
              <a:rPr lang="en-US" dirty="0" smtClean="0"/>
              <a:t>sheet with info you need to know.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0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Aperture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 device that controls the amount of light admitted through an opening.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Bigger opening = more light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Smaller opening = less light</a:t>
            </a:r>
          </a:p>
          <a:p>
            <a:pPr marL="0" indent="0" eaLnBrk="1" hangingPunct="1">
              <a:buFontTx/>
              <a:buNone/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77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155354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95" r="-16495"/>
          <a:stretch>
            <a:fillRect/>
          </a:stretch>
        </p:blipFill>
        <p:spPr>
          <a:xfrm>
            <a:off x="-838200" y="533400"/>
            <a:ext cx="10945813" cy="6019800"/>
          </a:xfrm>
        </p:spPr>
      </p:pic>
    </p:spTree>
    <p:extLst>
      <p:ext uri="{BB962C8B-B14F-4D97-AF65-F5344CB8AC3E}">
        <p14:creationId xmlns:p14="http://schemas.microsoft.com/office/powerpoint/2010/main" val="1722939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Size of opening measured in 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“f-stops”</a:t>
            </a:r>
          </a:p>
        </p:txBody>
      </p:sp>
      <p:pic>
        <p:nvPicPr>
          <p:cNvPr id="4" name="Content Placeholder 3" descr="2608125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1" r="-1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4643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Aperture Controls two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29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Aperture Controls two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1. EXPOSURE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8591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Aperture Controls two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1. EXPOSURE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2</a:t>
            </a:r>
            <a:r>
              <a:rPr lang="en-US" dirty="0" smtClean="0">
                <a:cs typeface="+mn-cs"/>
              </a:rPr>
              <a:t>. DEPTH OF FIELD</a:t>
            </a:r>
          </a:p>
        </p:txBody>
      </p:sp>
    </p:spTree>
    <p:extLst>
      <p:ext uri="{BB962C8B-B14F-4D97-AF65-F5344CB8AC3E}">
        <p14:creationId xmlns:p14="http://schemas.microsoft.com/office/powerpoint/2010/main" val="3435132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DEPTH OF FIELD</a:t>
            </a:r>
          </a:p>
        </p:txBody>
      </p:sp>
      <p:pic>
        <p:nvPicPr>
          <p:cNvPr id="4" name="Content Placeholder 3" descr="aperture and DO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81" r="-24881"/>
          <a:stretch>
            <a:fillRect/>
          </a:stretch>
        </p:blipFill>
        <p:spPr>
          <a:xfrm>
            <a:off x="-76200" y="1295400"/>
            <a:ext cx="9699625" cy="5334000"/>
          </a:xfrm>
        </p:spPr>
      </p:pic>
    </p:spTree>
    <p:extLst>
      <p:ext uri="{BB962C8B-B14F-4D97-AF65-F5344CB8AC3E}">
        <p14:creationId xmlns:p14="http://schemas.microsoft.com/office/powerpoint/2010/main" val="288416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952075_ori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8" b="-9078"/>
          <a:stretch>
            <a:fillRect/>
          </a:stretch>
        </p:blipFill>
        <p:spPr>
          <a:xfrm>
            <a:off x="15875" y="152400"/>
            <a:ext cx="9128125" cy="5019675"/>
          </a:xfrm>
        </p:spPr>
      </p:pic>
    </p:spTree>
    <p:extLst>
      <p:ext uri="{BB962C8B-B14F-4D97-AF65-F5344CB8AC3E}">
        <p14:creationId xmlns:p14="http://schemas.microsoft.com/office/powerpoint/2010/main" val="1136740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Photo101 shutter spe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17" b="-48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671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Shutter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The device on the camera that opens and closes to control how long the digital sensor is exposed to light!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Like a “door” that opens and closes.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Shutter speed = how long the shutter is open for.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Longer time = more light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Shorter time = less light</a:t>
            </a:r>
          </a:p>
        </p:txBody>
      </p:sp>
    </p:spTree>
    <p:extLst>
      <p:ext uri="{BB962C8B-B14F-4D97-AF65-F5344CB8AC3E}">
        <p14:creationId xmlns:p14="http://schemas.microsoft.com/office/powerpoint/2010/main" val="11329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1- </a:t>
            </a:r>
            <a:r>
              <a:rPr lang="en-US" dirty="0" smtClean="0"/>
              <a:t>Written Test (</a:t>
            </a:r>
            <a:r>
              <a:rPr lang="en-US" dirty="0" smtClean="0"/>
              <a:t>50 points)</a:t>
            </a:r>
          </a:p>
          <a:p>
            <a:r>
              <a:rPr lang="en-US" dirty="0" smtClean="0"/>
              <a:t>Part 2- Photo Assignment (50 points)</a:t>
            </a:r>
          </a:p>
        </p:txBody>
      </p:sp>
    </p:spTree>
    <p:extLst>
      <p:ext uri="{BB962C8B-B14F-4D97-AF65-F5344CB8AC3E}">
        <p14:creationId xmlns:p14="http://schemas.microsoft.com/office/powerpoint/2010/main" val="844289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39232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609600" y="33338"/>
            <a:ext cx="12560300" cy="6824662"/>
          </a:xfrm>
        </p:spPr>
      </p:pic>
    </p:spTree>
    <p:extLst>
      <p:ext uri="{BB962C8B-B14F-4D97-AF65-F5344CB8AC3E}">
        <p14:creationId xmlns:p14="http://schemas.microsoft.com/office/powerpoint/2010/main" val="4105861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Shutter speed controls 2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51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Shutter speed controls 2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232584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Shutter speed controls 2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EXPOSURE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How MOTION is CAPTURED</a:t>
            </a:r>
          </a:p>
        </p:txBody>
      </p:sp>
    </p:spTree>
    <p:extLst>
      <p:ext uri="{BB962C8B-B14F-4D97-AF65-F5344CB8AC3E}">
        <p14:creationId xmlns:p14="http://schemas.microsoft.com/office/powerpoint/2010/main" val="4060418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8818310_ori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42" r="-36142" b="8218"/>
          <a:stretch/>
        </p:blipFill>
        <p:spPr>
          <a:xfrm>
            <a:off x="-1905000" y="0"/>
            <a:ext cx="13161963" cy="6643688"/>
          </a:xfrm>
        </p:spPr>
      </p:pic>
    </p:spTree>
    <p:extLst>
      <p:ext uri="{BB962C8B-B14F-4D97-AF65-F5344CB8AC3E}">
        <p14:creationId xmlns:p14="http://schemas.microsoft.com/office/powerpoint/2010/main" val="1126166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Photo101 is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17" b="-48317"/>
          <a:stretch>
            <a:fillRect/>
          </a:stretch>
        </p:blipFill>
        <p:spPr>
          <a:xfrm>
            <a:off x="457200" y="1371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86432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 measurement that describes the image sensor’s sensitivity to light.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When it is dark or there is not a lot of light, you can increase the ISO to make the sensor more sensitive.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When there is plenty of light available, you can decrease the ISO to make it less sensitive.</a:t>
            </a:r>
          </a:p>
        </p:txBody>
      </p:sp>
    </p:spTree>
    <p:extLst>
      <p:ext uri="{BB962C8B-B14F-4D97-AF65-F5344CB8AC3E}">
        <p14:creationId xmlns:p14="http://schemas.microsoft.com/office/powerpoint/2010/main" val="228800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7402227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71" b="-30571"/>
          <a:stretch>
            <a:fillRect/>
          </a:stretch>
        </p:blipFill>
        <p:spPr>
          <a:xfrm>
            <a:off x="228600" y="14478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09690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ISO controls 2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875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ISO controls 2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54243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Written Test (50 points)</a:t>
            </a:r>
          </a:p>
          <a:p>
            <a:pPr lvl="1"/>
            <a:r>
              <a:rPr lang="en-US" dirty="0" smtClean="0"/>
              <a:t>5 Written Response Questions</a:t>
            </a:r>
          </a:p>
          <a:p>
            <a:pPr lvl="1"/>
            <a:r>
              <a:rPr lang="en-US" dirty="0" smtClean="0"/>
              <a:t>Worth 10 points each</a:t>
            </a:r>
          </a:p>
          <a:p>
            <a:pPr lvl="1"/>
            <a:r>
              <a:rPr lang="en-US" dirty="0" smtClean="0"/>
              <a:t>Graded with a rubric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0939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ISO controls 2 things: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EXPOSURE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IMAGE QUALITY (noise)</a:t>
            </a:r>
          </a:p>
        </p:txBody>
      </p:sp>
    </p:spTree>
    <p:extLst>
      <p:ext uri="{BB962C8B-B14F-4D97-AF65-F5344CB8AC3E}">
        <p14:creationId xmlns:p14="http://schemas.microsoft.com/office/powerpoint/2010/main" val="3478428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occurrence of color dots or specks where there should be none.</a:t>
            </a:r>
          </a:p>
          <a:p>
            <a:r>
              <a:rPr lang="en-US" smtClean="0"/>
              <a:t>Caused by HIGH ISO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37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iso-sensitiv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-914400" y="381000"/>
            <a:ext cx="10945813" cy="6019800"/>
          </a:xfrm>
        </p:spPr>
      </p:pic>
    </p:spTree>
    <p:extLst>
      <p:ext uri="{BB962C8B-B14F-4D97-AF65-F5344CB8AC3E}">
        <p14:creationId xmlns:p14="http://schemas.microsoft.com/office/powerpoint/2010/main" val="21491936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8158680_ori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04" b="-21004"/>
          <a:stretch>
            <a:fillRect/>
          </a:stretch>
        </p:blipFill>
        <p:spPr>
          <a:xfrm>
            <a:off x="26988" y="762000"/>
            <a:ext cx="9005887" cy="4953000"/>
          </a:xfrm>
        </p:spPr>
      </p:pic>
    </p:spTree>
    <p:extLst>
      <p:ext uri="{BB962C8B-B14F-4D97-AF65-F5344CB8AC3E}">
        <p14:creationId xmlns:p14="http://schemas.microsoft.com/office/powerpoint/2010/main" val="3953758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Balancing all 3…</a:t>
            </a:r>
          </a:p>
        </p:txBody>
      </p:sp>
      <p:pic>
        <p:nvPicPr>
          <p:cNvPr id="4" name="Content Placeholder 3" descr="55980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-304800" y="1500188"/>
            <a:ext cx="9699625" cy="5334000"/>
          </a:xfrm>
        </p:spPr>
      </p:pic>
    </p:spTree>
    <p:extLst>
      <p:ext uri="{BB962C8B-B14F-4D97-AF65-F5344CB8AC3E}">
        <p14:creationId xmlns:p14="http://schemas.microsoft.com/office/powerpoint/2010/main" val="1719286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Av (aperture value) Mode</a:t>
            </a:r>
          </a:p>
        </p:txBody>
      </p:sp>
      <p:pic>
        <p:nvPicPr>
          <p:cNvPr id="4" name="Content Placeholder 3" descr="Candid_photography_documentary_portraits_people_CAN77.masterclass.av_mode3322.jpg"/>
          <p:cNvPicPr>
            <a:picLocks noGrp="1" noChangeAspect="1"/>
          </p:cNvPicPr>
          <p:nvPr>
            <p:ph idx="1"/>
          </p:nvPr>
        </p:nvPicPr>
        <p:blipFill>
          <a:blip r:embed="rId2"/>
          <a:srcRect t="8787" b="8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055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9680207_ori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906" r="-7906"/>
          <a:stretch>
            <a:fillRect/>
          </a:stretch>
        </p:blipFill>
        <p:spPr>
          <a:xfrm>
            <a:off x="-762000" y="457200"/>
            <a:ext cx="10668000" cy="5867400"/>
          </a:xfrm>
        </p:spPr>
      </p:pic>
    </p:spTree>
    <p:extLst>
      <p:ext uri="{BB962C8B-B14F-4D97-AF65-F5344CB8AC3E}">
        <p14:creationId xmlns:p14="http://schemas.microsoft.com/office/powerpoint/2010/main" val="1919351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The RANGE or DISTANCE in a photo that appears SHARP and IN FOCUS.</a:t>
            </a:r>
          </a:p>
        </p:txBody>
      </p:sp>
    </p:spTree>
    <p:extLst>
      <p:ext uri="{BB962C8B-B14F-4D97-AF65-F5344CB8AC3E}">
        <p14:creationId xmlns:p14="http://schemas.microsoft.com/office/powerpoint/2010/main" val="2411458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 descr="1131303_ori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914400" y="152400"/>
            <a:ext cx="11777663" cy="6477000"/>
          </a:xfrm>
        </p:spPr>
      </p:pic>
    </p:spTree>
    <p:extLst>
      <p:ext uri="{BB962C8B-B14F-4D97-AF65-F5344CB8AC3E}">
        <p14:creationId xmlns:p14="http://schemas.microsoft.com/office/powerpoint/2010/main" val="2252417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Large Depth of field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Everything is in focus-near and far.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Good for landscapes or when you have important elements in the foreground and background.</a:t>
            </a:r>
          </a:p>
        </p:txBody>
      </p:sp>
      <p:pic>
        <p:nvPicPr>
          <p:cNvPr id="10" name="Content Placeholder 9" descr="545189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7102" r="-17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064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03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56733"/>
            <a:ext cx="8940800" cy="5913967"/>
          </a:xfrm>
        </p:spPr>
        <p:txBody>
          <a:bodyPr>
            <a:normAutofit/>
          </a:bodyPr>
          <a:lstStyle/>
          <a:p>
            <a:r>
              <a:rPr lang="en-US" dirty="0" smtClean="0"/>
              <a:t>Photo Assignment (50 points)</a:t>
            </a:r>
          </a:p>
          <a:p>
            <a:pPr lvl="1"/>
            <a:r>
              <a:rPr lang="en-US" dirty="0" smtClean="0"/>
              <a:t>1 Photo taken in class, edited in Photoshop and uploaded to </a:t>
            </a:r>
            <a:r>
              <a:rPr lang="en-US" dirty="0" err="1" smtClean="0"/>
              <a:t>Schoology</a:t>
            </a:r>
            <a:r>
              <a:rPr lang="en-US" dirty="0" smtClean="0"/>
              <a:t>.</a:t>
            </a:r>
            <a:endParaRPr lang="en-US" dirty="0" smtClean="0"/>
          </a:p>
          <a:p>
            <a:pPr lvl="2"/>
            <a:r>
              <a:rPr lang="en-US" dirty="0"/>
              <a:t>10 points- </a:t>
            </a:r>
            <a:r>
              <a:rPr lang="en-US" b="1" u="sng" dirty="0" smtClean="0"/>
              <a:t>Content</a:t>
            </a:r>
            <a:r>
              <a:rPr lang="en-US" dirty="0" smtClean="0"/>
              <a:t> (Photograph shows understanding of concepts)</a:t>
            </a:r>
            <a:endParaRPr lang="en-US" dirty="0" smtClean="0"/>
          </a:p>
          <a:p>
            <a:pPr lvl="2"/>
            <a:r>
              <a:rPr lang="en-US" dirty="0" smtClean="0"/>
              <a:t>10 </a:t>
            </a:r>
            <a:r>
              <a:rPr lang="en-US" dirty="0" smtClean="0"/>
              <a:t>points- </a:t>
            </a:r>
            <a:r>
              <a:rPr lang="en-US" b="1" u="sng" dirty="0"/>
              <a:t>T</a:t>
            </a:r>
            <a:r>
              <a:rPr lang="en-US" b="1" u="sng" dirty="0" smtClean="0"/>
              <a:t>echnical quality </a:t>
            </a:r>
            <a:r>
              <a:rPr lang="en-US" dirty="0" smtClean="0"/>
              <a:t>(exposure, focus, white balance,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10 points- </a:t>
            </a:r>
            <a:r>
              <a:rPr lang="en-US" b="1" u="sng" dirty="0"/>
              <a:t>C</a:t>
            </a:r>
            <a:r>
              <a:rPr lang="en-US" b="1" u="sng" dirty="0" smtClean="0"/>
              <a:t>omposition</a:t>
            </a:r>
            <a:r>
              <a:rPr lang="en-US" dirty="0" smtClean="0"/>
              <a:t> (uses a compositional strategy, composition aids design, no distractions,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10 points- </a:t>
            </a:r>
            <a:r>
              <a:rPr lang="en-US" b="1" u="sng" dirty="0"/>
              <a:t>C</a:t>
            </a:r>
            <a:r>
              <a:rPr lang="en-US" b="1" u="sng" dirty="0" smtClean="0"/>
              <a:t>reativity</a:t>
            </a:r>
            <a:r>
              <a:rPr lang="en-US" dirty="0" smtClean="0"/>
              <a:t> (emotional impact, unique perspective, thought, planning)</a:t>
            </a:r>
          </a:p>
          <a:p>
            <a:pPr lvl="2"/>
            <a:r>
              <a:rPr lang="en-US" dirty="0" smtClean="0"/>
              <a:t>10 points- </a:t>
            </a:r>
            <a:r>
              <a:rPr lang="en-US" b="1" u="sng" dirty="0" smtClean="0"/>
              <a:t>Photoshop skills </a:t>
            </a:r>
            <a:r>
              <a:rPr lang="en-US" dirty="0" smtClean="0"/>
              <a:t>(ability to use quick selection tool, layers, masks, adjustment layers, save to .jpeg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930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Shallow 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Only a shallow distance is sharp, the rest is blurred out.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Good for isolating your subject and simplifying your background.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Good for portraits or drawing attention to your subject.</a:t>
            </a:r>
          </a:p>
        </p:txBody>
      </p:sp>
      <p:pic>
        <p:nvPicPr>
          <p:cNvPr id="5" name="Content Placeholder 4" descr="592118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6924" r="-16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86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1 4"/>
          <p:cNvSpPr>
            <a:spLocks noChangeArrowheads="1"/>
          </p:cNvSpPr>
          <p:nvPr/>
        </p:nvSpPr>
        <p:spPr bwMode="auto">
          <a:xfrm>
            <a:off x="533400" y="-20638"/>
            <a:ext cx="8610600" cy="7467601"/>
          </a:xfrm>
          <a:prstGeom prst="irregularSeal1">
            <a:avLst/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828800"/>
            <a:ext cx="5105400" cy="35353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3 WAYS TO AFFECT DEPTH OF FIELD!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3232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To create SHALLOW depth of field:</a:t>
            </a:r>
          </a:p>
        </p:txBody>
      </p:sp>
      <p:pic>
        <p:nvPicPr>
          <p:cNvPr id="6" name="Content Placeholder 5" descr="72151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2720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To create SHALLOW depth of field: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1. LARGE APERTURE (lower f-stop #)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2. LONGER FOCAL LENGTH (zoom-in)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3. POSITIONING</a:t>
            </a:r>
          </a:p>
          <a:p>
            <a:pPr lvl="1" eaLnBrk="1" hangingPunct="1">
              <a:defRPr/>
            </a:pPr>
            <a:r>
              <a:rPr lang="en-US" dirty="0" smtClean="0"/>
              <a:t>Get your camera closer to the subject.</a:t>
            </a:r>
          </a:p>
          <a:p>
            <a:pPr lvl="1" eaLnBrk="1" hangingPunct="1">
              <a:defRPr/>
            </a:pPr>
            <a:r>
              <a:rPr lang="en-US" dirty="0" smtClean="0"/>
              <a:t>Move your subject farther in front of your background.</a:t>
            </a:r>
          </a:p>
        </p:txBody>
      </p:sp>
    </p:spTree>
    <p:extLst>
      <p:ext uri="{BB962C8B-B14F-4D97-AF65-F5344CB8AC3E}">
        <p14:creationId xmlns:p14="http://schemas.microsoft.com/office/powerpoint/2010/main" val="2062627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To create LARGE depth of field:</a:t>
            </a:r>
          </a:p>
        </p:txBody>
      </p:sp>
      <p:pic>
        <p:nvPicPr>
          <p:cNvPr id="4" name="Content Placeholder 3" descr="999984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" r="-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1292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To create LARGE depth of field: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1. SMALL APERTURE (higher f-stop #)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2. SHORTER FOCAL LENGTH (zoom-out)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3. POSITIONING</a:t>
            </a:r>
          </a:p>
          <a:p>
            <a:pPr lvl="1" eaLnBrk="1" hangingPunct="1">
              <a:defRPr/>
            </a:pPr>
            <a:r>
              <a:rPr lang="en-US" dirty="0" smtClean="0"/>
              <a:t>Move your subject farther away from your camera.</a:t>
            </a:r>
          </a:p>
          <a:p>
            <a:pPr lvl="1" eaLnBrk="1" hangingPunct="1">
              <a:defRPr/>
            </a:pPr>
            <a:r>
              <a:rPr lang="en-US" dirty="0" smtClean="0"/>
              <a:t>Move your subject closer to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6448189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Tv</a:t>
            </a:r>
            <a:r>
              <a:rPr lang="en-US" dirty="0" smtClean="0"/>
              <a:t> (Time Value)</a:t>
            </a:r>
            <a:endParaRPr lang="en-US" dirty="0"/>
          </a:p>
        </p:txBody>
      </p:sp>
      <p:pic>
        <p:nvPicPr>
          <p:cNvPr id="4" name="Content Placeholder 3" descr="dslr_s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3" r="-10553"/>
          <a:stretch>
            <a:fillRect/>
          </a:stretch>
        </p:blipFill>
        <p:spPr>
          <a:xfrm>
            <a:off x="11113" y="1371600"/>
            <a:ext cx="9421812" cy="5181600"/>
          </a:xfrm>
        </p:spPr>
      </p:pic>
    </p:spTree>
    <p:extLst>
      <p:ext uri="{BB962C8B-B14F-4D97-AF65-F5344CB8AC3E}">
        <p14:creationId xmlns:p14="http://schemas.microsoft.com/office/powerpoint/2010/main" val="340445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Tv</a:t>
            </a:r>
            <a:r>
              <a:rPr lang="en-US" dirty="0" smtClean="0"/>
              <a:t> Auto Exposure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Spin the dial to change your shutter speed.</a:t>
            </a:r>
          </a:p>
          <a:p>
            <a:pPr>
              <a:defRPr/>
            </a:pPr>
            <a:r>
              <a:rPr lang="en-US" dirty="0" smtClean="0"/>
              <a:t>Your camera will automatically select the appropriate size aperture to properly expose your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" name="Content Placeholder 3" descr="Photography_cheat_sheet_shutter_speed_tip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088" r="-14088"/>
          <a:stretch>
            <a:fillRect/>
          </a:stretch>
        </p:blipFill>
        <p:spPr>
          <a:xfrm>
            <a:off x="-990600" y="304800"/>
            <a:ext cx="11353800" cy="6243638"/>
          </a:xfrm>
        </p:spPr>
      </p:pic>
    </p:spTree>
    <p:extLst>
      <p:ext uri="{BB962C8B-B14F-4D97-AF65-F5344CB8AC3E}">
        <p14:creationId xmlns:p14="http://schemas.microsoft.com/office/powerpoint/2010/main" val="49315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and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8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Demonstrate concepts learned in class</a:t>
            </a:r>
          </a:p>
          <a:p>
            <a:r>
              <a:rPr lang="en-US" dirty="0" smtClean="0"/>
              <a:t>Use compositional strategies</a:t>
            </a:r>
          </a:p>
          <a:p>
            <a:r>
              <a:rPr lang="en-US" dirty="0" smtClean="0"/>
              <a:t>Show creativity</a:t>
            </a:r>
          </a:p>
          <a:p>
            <a:r>
              <a:rPr lang="en-US" dirty="0" smtClean="0"/>
              <a:t>Edit it a certain way in Photoshop using quick selection tool, adjustment layers and masks (no instructions!)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35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1905506"/>
            <a:ext cx="8458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are they???</a:t>
            </a:r>
            <a:endParaRPr lang="en-US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71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325190" cy="7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076" cy="6895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2133600"/>
            <a:ext cx="4724400" cy="131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3200400"/>
            <a:ext cx="3467100" cy="1513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0" y="2277984"/>
            <a:ext cx="65943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/>
              <a:t>=</a:t>
            </a:r>
            <a:endParaRPr lang="en-US" sz="15000" b="1" dirty="0"/>
          </a:p>
        </p:txBody>
      </p:sp>
    </p:spTree>
    <p:extLst>
      <p:ext uri="{BB962C8B-B14F-4D97-AF65-F5344CB8AC3E}">
        <p14:creationId xmlns:p14="http://schemas.microsoft.com/office/powerpoint/2010/main" val="426247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076" cy="6895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2133600"/>
            <a:ext cx="4724400" cy="131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3200400"/>
            <a:ext cx="3467100" cy="1513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8638" y="2374999"/>
            <a:ext cx="7543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/>
              <a:t>“Building Blocks” </a:t>
            </a:r>
            <a:r>
              <a:rPr lang="en-US" sz="6600" b="1" dirty="0" smtClean="0"/>
              <a:t>of Art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04906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332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2" y="0"/>
            <a:ext cx="9152070" cy="6858000"/>
          </a:xfrm>
        </p:spPr>
      </p:pic>
    </p:spTree>
    <p:extLst>
      <p:ext uri="{BB962C8B-B14F-4D97-AF65-F5344CB8AC3E}">
        <p14:creationId xmlns:p14="http://schemas.microsoft.com/office/powerpoint/2010/main" val="248635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636" cy="6849763"/>
          </a:xfrm>
        </p:spPr>
      </p:pic>
    </p:spTree>
    <p:extLst>
      <p:ext uri="{BB962C8B-B14F-4D97-AF65-F5344CB8AC3E}">
        <p14:creationId xmlns:p14="http://schemas.microsoft.com/office/powerpoint/2010/main" val="32177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" y="0"/>
            <a:ext cx="9123741" cy="6888892"/>
          </a:xfrm>
        </p:spPr>
      </p:pic>
      <p:sp>
        <p:nvSpPr>
          <p:cNvPr id="5" name="Rectangle 4"/>
          <p:cNvSpPr/>
          <p:nvPr/>
        </p:nvSpPr>
        <p:spPr>
          <a:xfrm>
            <a:off x="609600" y="2139442"/>
            <a:ext cx="77724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15000" b="1" cap="none" spc="0" dirty="0" smtClean="0">
                <a:ln w="50800"/>
                <a:effectLst/>
              </a:rPr>
              <a:t>TEXTURE</a:t>
            </a:r>
            <a:endParaRPr lang="en-US" sz="15000" b="1" cap="none" spc="0" dirty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864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6708" cy="6864178"/>
          </a:xfrm>
        </p:spPr>
      </p:pic>
    </p:spTree>
    <p:extLst>
      <p:ext uri="{BB962C8B-B14F-4D97-AF65-F5344CB8AC3E}">
        <p14:creationId xmlns:p14="http://schemas.microsoft.com/office/powerpoint/2010/main" val="413796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534400" cy="6834320"/>
          </a:xfrm>
        </p:spPr>
      </p:pic>
    </p:spTree>
    <p:extLst>
      <p:ext uri="{BB962C8B-B14F-4D97-AF65-F5344CB8AC3E}">
        <p14:creationId xmlns:p14="http://schemas.microsoft.com/office/powerpoint/2010/main" val="248708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will be on the test…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0"/>
            <a:ext cx="8686800" cy="5270500"/>
          </a:xfrm>
        </p:spPr>
        <p:txBody>
          <a:bodyPr>
            <a:normAutofit/>
          </a:bodyPr>
          <a:lstStyle/>
          <a:p>
            <a:r>
              <a:rPr lang="en-US" dirty="0" smtClean="0"/>
              <a:t>Composition</a:t>
            </a:r>
            <a:endParaRPr lang="en-US" dirty="0" smtClean="0"/>
          </a:p>
          <a:p>
            <a:r>
              <a:rPr lang="en-US" dirty="0" smtClean="0"/>
              <a:t>Exposure Triangle &amp; Camera </a:t>
            </a:r>
            <a:r>
              <a:rPr lang="en-US" dirty="0" smtClean="0"/>
              <a:t>settings and how they affect your photograph (shutter, aperture, </a:t>
            </a:r>
            <a:r>
              <a:rPr lang="en-US" dirty="0" err="1" smtClean="0"/>
              <a:t>iso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Famous Photographers</a:t>
            </a:r>
          </a:p>
          <a:p>
            <a:r>
              <a:rPr lang="en-US" dirty="0" smtClean="0"/>
              <a:t>Elements and Principles</a:t>
            </a:r>
          </a:p>
          <a:p>
            <a:r>
              <a:rPr lang="en-US" dirty="0" smtClean="0"/>
              <a:t>Photoshop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422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anges-and-Yellows-on-Bl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>
          <a:xfrm>
            <a:off x="-886817" y="0"/>
            <a:ext cx="10953318" cy="6862103"/>
          </a:xfrm>
        </p:spPr>
      </p:pic>
      <p:sp>
        <p:nvSpPr>
          <p:cNvPr id="5" name="Rectangle 4"/>
          <p:cNvSpPr/>
          <p:nvPr/>
        </p:nvSpPr>
        <p:spPr>
          <a:xfrm>
            <a:off x="3657600" y="1143000"/>
            <a:ext cx="45133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82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76365"/>
            <a:ext cx="8711514" cy="6934365"/>
          </a:xfrm>
        </p:spPr>
      </p:pic>
    </p:spTree>
    <p:extLst>
      <p:ext uri="{BB962C8B-B14F-4D97-AF65-F5344CB8AC3E}">
        <p14:creationId xmlns:p14="http://schemas.microsoft.com/office/powerpoint/2010/main" val="76388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309858" cy="6885416"/>
          </a:xfrm>
        </p:spPr>
      </p:pic>
      <p:sp>
        <p:nvSpPr>
          <p:cNvPr id="3" name="Rectangle 2"/>
          <p:cNvSpPr/>
          <p:nvPr/>
        </p:nvSpPr>
        <p:spPr>
          <a:xfrm>
            <a:off x="533400" y="152400"/>
            <a:ext cx="36837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color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22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" y="457200"/>
            <a:ext cx="9338277" cy="6221627"/>
          </a:xfrm>
        </p:spPr>
      </p:pic>
    </p:spTree>
    <p:extLst>
      <p:ext uri="{BB962C8B-B14F-4D97-AF65-F5344CB8AC3E}">
        <p14:creationId xmlns:p14="http://schemas.microsoft.com/office/powerpoint/2010/main" val="333406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632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9" r="-10509"/>
          <a:stretch>
            <a:fillRect/>
          </a:stretch>
        </p:blipFill>
        <p:spPr>
          <a:xfrm>
            <a:off x="-1371600" y="0"/>
            <a:ext cx="12485853" cy="6866738"/>
          </a:xfrm>
        </p:spPr>
      </p:pic>
      <p:sp>
        <p:nvSpPr>
          <p:cNvPr id="5" name="TextBox 4"/>
          <p:cNvSpPr txBox="1"/>
          <p:nvPr/>
        </p:nvSpPr>
        <p:spPr>
          <a:xfrm>
            <a:off x="5257800" y="54864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</a:rPr>
              <a:t>VALUE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4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lightness or darkness</a:t>
            </a:r>
          </a:p>
          <a:p>
            <a:r>
              <a:rPr lang="en-US" dirty="0" smtClean="0"/>
              <a:t>Gray scale or color</a:t>
            </a:r>
          </a:p>
          <a:p>
            <a:r>
              <a:rPr lang="en-US" dirty="0" smtClean="0"/>
              <a:t>Especially important in black and white photography</a:t>
            </a:r>
            <a:endParaRPr lang="en-US" dirty="0"/>
          </a:p>
        </p:txBody>
      </p:sp>
      <p:pic>
        <p:nvPicPr>
          <p:cNvPr id="4" name="Picture 3" descr="value-sc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38600"/>
            <a:ext cx="6400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_n02_matterh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8" r="-7338"/>
          <a:stretch>
            <a:fillRect/>
          </a:stretch>
        </p:blipFill>
        <p:spPr>
          <a:xfrm>
            <a:off x="-685800" y="533400"/>
            <a:ext cx="10530192" cy="5791200"/>
          </a:xfrm>
        </p:spPr>
      </p:pic>
    </p:spTree>
    <p:extLst>
      <p:ext uri="{BB962C8B-B14F-4D97-AF65-F5344CB8AC3E}">
        <p14:creationId xmlns:p14="http://schemas.microsoft.com/office/powerpoint/2010/main" val="169296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og-washer-wom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41" r="-10641"/>
          <a:stretch>
            <a:fillRect/>
          </a:stretch>
        </p:blipFill>
        <p:spPr>
          <a:xfrm>
            <a:off x="-990600" y="304800"/>
            <a:ext cx="11222968" cy="6172200"/>
          </a:xfrm>
        </p:spPr>
      </p:pic>
    </p:spTree>
    <p:extLst>
      <p:ext uri="{BB962C8B-B14F-4D97-AF65-F5344CB8AC3E}">
        <p14:creationId xmlns:p14="http://schemas.microsoft.com/office/powerpoint/2010/main" val="125553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6constructionpiping SHRUN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-1676400" y="-152400"/>
            <a:ext cx="13165457" cy="7240494"/>
          </a:xfrm>
        </p:spPr>
      </p:pic>
      <p:sp>
        <p:nvSpPr>
          <p:cNvPr id="5" name="TextBox 4"/>
          <p:cNvSpPr txBox="1"/>
          <p:nvPr/>
        </p:nvSpPr>
        <p:spPr>
          <a:xfrm>
            <a:off x="609600" y="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FFFF"/>
                </a:solidFill>
                <a:effectLst>
                  <a:glow rad="571500">
                    <a:schemeClr val="tx1">
                      <a:alpha val="94000"/>
                    </a:schemeClr>
                  </a:glow>
                </a:effectLst>
              </a:rPr>
              <a:t>SHAPE &amp; FORM</a:t>
            </a:r>
            <a:endParaRPr lang="en-US" sz="9600" b="1" dirty="0">
              <a:solidFill>
                <a:srgbClr val="FFFFFF"/>
              </a:solidFill>
              <a:effectLst>
                <a:glow rad="571500">
                  <a:schemeClr val="tx1">
                    <a:alpha val="94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25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349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Shape- 2D</a:t>
            </a:r>
            <a:endParaRPr lang="en-US" dirty="0"/>
          </a:p>
        </p:txBody>
      </p:sp>
      <p:pic>
        <p:nvPicPr>
          <p:cNvPr id="4" name="Content Placeholder 3" descr="Wild17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65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19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Form- 3D</a:t>
            </a:r>
            <a:endParaRPr lang="en-US" dirty="0"/>
          </a:p>
        </p:txBody>
      </p:sp>
      <p:pic>
        <p:nvPicPr>
          <p:cNvPr id="4" name="Content Placeholder 3" descr="paprikahomage-to-edward-weston-vladimir-kholostykh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077" r="-70077"/>
          <a:stretch>
            <a:fillRect/>
          </a:stretch>
        </p:blipFill>
        <p:spPr>
          <a:xfrm>
            <a:off x="-457200" y="7471"/>
            <a:ext cx="12456380" cy="6850529"/>
          </a:xfrm>
        </p:spPr>
      </p:pic>
    </p:spTree>
    <p:extLst>
      <p:ext uri="{BB962C8B-B14F-4D97-AF65-F5344CB8AC3E}">
        <p14:creationId xmlns:p14="http://schemas.microsoft.com/office/powerpoint/2010/main" val="108560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2" y="914400"/>
            <a:ext cx="922976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07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52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the art elements are arranged in a composition</a:t>
            </a:r>
            <a:r>
              <a:rPr lang="en-US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754496" cy="3343275"/>
          </a:xfrm>
        </p:spPr>
      </p:pic>
    </p:spTree>
    <p:extLst>
      <p:ext uri="{BB962C8B-B14F-4D97-AF65-F5344CB8AC3E}">
        <p14:creationId xmlns:p14="http://schemas.microsoft.com/office/powerpoint/2010/main" val="2570177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the building blocks are PUT TOGETHER!!!!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95605"/>
            <a:ext cx="7924800" cy="5247979"/>
          </a:xfrm>
        </p:spPr>
      </p:pic>
    </p:spTree>
    <p:extLst>
      <p:ext uri="{BB962C8B-B14F-4D97-AF65-F5344CB8AC3E}">
        <p14:creationId xmlns:p14="http://schemas.microsoft.com/office/powerpoint/2010/main" val="37985562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8077200" cy="6227568"/>
          </a:xfrm>
        </p:spPr>
      </p:pic>
    </p:spTree>
    <p:extLst>
      <p:ext uri="{BB962C8B-B14F-4D97-AF65-F5344CB8AC3E}">
        <p14:creationId xmlns:p14="http://schemas.microsoft.com/office/powerpoint/2010/main" val="36171605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RHYTHM- creates eye movement</a:t>
            </a:r>
            <a:endParaRPr lang="en-US" dirty="0"/>
          </a:p>
        </p:txBody>
      </p:sp>
      <p:pic>
        <p:nvPicPr>
          <p:cNvPr id="4" name="Content Placeholder 3" descr="example-of-pattern-in-photography-street-sig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58" r="-10658"/>
          <a:stretch>
            <a:fillRect/>
          </a:stretch>
        </p:blipFill>
        <p:spPr>
          <a:xfrm>
            <a:off x="0" y="1485930"/>
            <a:ext cx="8991600" cy="4945034"/>
          </a:xfrm>
        </p:spPr>
      </p:pic>
    </p:spTree>
    <p:extLst>
      <p:ext uri="{BB962C8B-B14F-4D97-AF65-F5344CB8AC3E}">
        <p14:creationId xmlns:p14="http://schemas.microsoft.com/office/powerpoint/2010/main" val="424125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Pattern/Repetition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924800" cy="5277917"/>
          </a:xfrm>
        </p:spPr>
      </p:pic>
    </p:spTree>
    <p:extLst>
      <p:ext uri="{BB962C8B-B14F-4D97-AF65-F5344CB8AC3E}">
        <p14:creationId xmlns:p14="http://schemas.microsoft.com/office/powerpoint/2010/main" val="44603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Pattern- </a:t>
            </a:r>
            <a:r>
              <a:rPr lang="en-US" b="1" u="sng" dirty="0" smtClean="0"/>
              <a:t>Exact </a:t>
            </a:r>
            <a:r>
              <a:rPr lang="en-US" dirty="0" smtClean="0"/>
              <a:t>Duplication of Elements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66810"/>
            <a:ext cx="3810000" cy="5192486"/>
          </a:xfrm>
        </p:spPr>
      </p:pic>
    </p:spTree>
    <p:extLst>
      <p:ext uri="{BB962C8B-B14F-4D97-AF65-F5344CB8AC3E}">
        <p14:creationId xmlns:p14="http://schemas.microsoft.com/office/powerpoint/2010/main" val="53225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Repetition</a:t>
            </a:r>
            <a:r>
              <a:rPr lang="en-US" dirty="0" smtClean="0"/>
              <a:t>- Near Duplication or Duplication with Variety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553200" cy="4908575"/>
          </a:xfrm>
        </p:spPr>
      </p:pic>
    </p:spTree>
    <p:extLst>
      <p:ext uri="{BB962C8B-B14F-4D97-AF65-F5344CB8AC3E}">
        <p14:creationId xmlns:p14="http://schemas.microsoft.com/office/powerpoint/2010/main" val="283495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1403</Words>
  <Application>Microsoft Macintosh PowerPoint</Application>
  <PresentationFormat>On-screen Show (4:3)</PresentationFormat>
  <Paragraphs>224</Paragraphs>
  <Slides>143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4" baseType="lpstr">
      <vt:lpstr>Office Theme</vt:lpstr>
      <vt:lpstr>Exam Review</vt:lpstr>
      <vt:lpstr>Plan for today…</vt:lpstr>
      <vt:lpstr>During Review…</vt:lpstr>
      <vt:lpstr>The Test</vt:lpstr>
      <vt:lpstr>Part 1</vt:lpstr>
      <vt:lpstr>Part 2</vt:lpstr>
      <vt:lpstr>Photo Assignment</vt:lpstr>
      <vt:lpstr>What will be on the test…</vt:lpstr>
      <vt:lpstr>Composition</vt:lpstr>
      <vt:lpstr>COMPOSITION</vt:lpstr>
      <vt:lpstr>PowerPoint Presentation</vt:lpstr>
      <vt:lpstr>Rule of Thirds</vt:lpstr>
      <vt:lpstr>Point of View</vt:lpstr>
      <vt:lpstr>Simplicity</vt:lpstr>
      <vt:lpstr>Leading lines</vt:lpstr>
      <vt:lpstr>Framing</vt:lpstr>
      <vt:lpstr>Leading Lines</vt:lpstr>
      <vt:lpstr>Exposure Triangle</vt:lpstr>
      <vt:lpstr>What is exposure?</vt:lpstr>
      <vt:lpstr>Amount of LIGHT collected by the sensor</vt:lpstr>
      <vt:lpstr>PowerPoint Presentation</vt:lpstr>
      <vt:lpstr>What determines exposure?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Elements of Exposure</vt:lpstr>
      <vt:lpstr>PowerPoint Presentation</vt:lpstr>
      <vt:lpstr>Aperture</vt:lpstr>
      <vt:lpstr>PowerPoint Presentation</vt:lpstr>
      <vt:lpstr>Size of opening measured in  “f-stops”</vt:lpstr>
      <vt:lpstr>Aperture Controls two things:</vt:lpstr>
      <vt:lpstr>Aperture Controls two things:</vt:lpstr>
      <vt:lpstr>Aperture Controls two things:</vt:lpstr>
      <vt:lpstr>DEPTH OF FIELD</vt:lpstr>
      <vt:lpstr>PowerPoint Presentation</vt:lpstr>
      <vt:lpstr>PowerPoint Presentation</vt:lpstr>
      <vt:lpstr>Shutter Speed</vt:lpstr>
      <vt:lpstr>PowerPoint Presentation</vt:lpstr>
      <vt:lpstr>Shutter speed controls 2 things:</vt:lpstr>
      <vt:lpstr>Shutter speed controls 2 things:</vt:lpstr>
      <vt:lpstr>Shutter speed controls 2 things:</vt:lpstr>
      <vt:lpstr>PowerPoint Presentation</vt:lpstr>
      <vt:lpstr>PowerPoint Presentation</vt:lpstr>
      <vt:lpstr>ISO</vt:lpstr>
      <vt:lpstr>PowerPoint Presentation</vt:lpstr>
      <vt:lpstr>ISO controls 2 things:</vt:lpstr>
      <vt:lpstr>ISO controls 2 things:</vt:lpstr>
      <vt:lpstr>ISO controls 2 things:</vt:lpstr>
      <vt:lpstr>Noise</vt:lpstr>
      <vt:lpstr>PowerPoint Presentation</vt:lpstr>
      <vt:lpstr>PowerPoint Presentation</vt:lpstr>
      <vt:lpstr>Balancing all 3…</vt:lpstr>
      <vt:lpstr>Av (aperture value) Mode</vt:lpstr>
      <vt:lpstr>PowerPoint Presentation</vt:lpstr>
      <vt:lpstr>Depth of field</vt:lpstr>
      <vt:lpstr>PowerPoint Presentation</vt:lpstr>
      <vt:lpstr>Large Depth of field</vt:lpstr>
      <vt:lpstr>Shallow Depth of Field</vt:lpstr>
      <vt:lpstr>3 WAYS TO AFFECT DEPTH OF FIELD!</vt:lpstr>
      <vt:lpstr>To create SHALLOW depth of field:</vt:lpstr>
      <vt:lpstr>To create SHALLOW depth of field:</vt:lpstr>
      <vt:lpstr>To create LARGE depth of field:</vt:lpstr>
      <vt:lpstr>To create LARGE depth of field:</vt:lpstr>
      <vt:lpstr>Tv (Time Value)</vt:lpstr>
      <vt:lpstr>Tv Auto Exposure Mode</vt:lpstr>
      <vt:lpstr>PowerPoint Presentation</vt:lpstr>
      <vt:lpstr>Elements and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</vt:lpstr>
      <vt:lpstr>PowerPoint Presentation</vt:lpstr>
      <vt:lpstr>PowerPoint Presentation</vt:lpstr>
      <vt:lpstr>PowerPoint Presentation</vt:lpstr>
      <vt:lpstr>Shape- 2D</vt:lpstr>
      <vt:lpstr>Form- 3D</vt:lpstr>
      <vt:lpstr>PowerPoint Presentation</vt:lpstr>
      <vt:lpstr>How the art elements are arranged in a composition.</vt:lpstr>
      <vt:lpstr>How the building blocks are PUT TOGETHER!!!!</vt:lpstr>
      <vt:lpstr>PowerPoint Presentation</vt:lpstr>
      <vt:lpstr>RHYTHM- creates eye movement</vt:lpstr>
      <vt:lpstr>Pattern/Repetition</vt:lpstr>
      <vt:lpstr>Pattern- Exact Duplication of Elements</vt:lpstr>
      <vt:lpstr>Repetition- Near Duplication or Duplication with Variety</vt:lpstr>
      <vt:lpstr>CONTRAST</vt:lpstr>
      <vt:lpstr>PowerPoint Presentation</vt:lpstr>
      <vt:lpstr>UNITY</vt:lpstr>
      <vt:lpstr>Unity:  Simplicity</vt:lpstr>
      <vt:lpstr>Unity:  REPETITION</vt:lpstr>
      <vt:lpstr>Unity:  PROXIMITY</vt:lpstr>
      <vt:lpstr>BALANCE</vt:lpstr>
      <vt:lpstr>SYMMETRICAL</vt:lpstr>
      <vt:lpstr>ASYMMETRICAL</vt:lpstr>
      <vt:lpstr>EMPHASIS</vt:lpstr>
      <vt:lpstr>Framing</vt:lpstr>
      <vt:lpstr>Placement of Subject</vt:lpstr>
      <vt:lpstr>Narrow Depth of Field</vt:lpstr>
      <vt:lpstr>Contrast</vt:lpstr>
      <vt:lpstr>Leading Lines</vt:lpstr>
      <vt:lpstr>Famous Photographers &amp; Artists</vt:lpstr>
      <vt:lpstr>Eadweard Muybridge</vt:lpstr>
      <vt:lpstr>Alfred Stieglitz</vt:lpstr>
      <vt:lpstr>Ansel Adams</vt:lpstr>
      <vt:lpstr>Dorothea Lange</vt:lpstr>
      <vt:lpstr>Richard Avedon</vt:lpstr>
      <vt:lpstr>David Hockney</vt:lpstr>
      <vt:lpstr>Photoshop</vt:lpstr>
      <vt:lpstr>Tools that we used…</vt:lpstr>
      <vt:lpstr>PowerPoint Presentation</vt:lpstr>
      <vt:lpstr>Crop Tool</vt:lpstr>
      <vt:lpstr>PowerPoint Presentation</vt:lpstr>
      <vt:lpstr>Quick Selection</vt:lpstr>
      <vt:lpstr>PowerPoint Presentation</vt:lpstr>
      <vt:lpstr>Paint Brush</vt:lpstr>
      <vt:lpstr>PowerPoint Presentation</vt:lpstr>
      <vt:lpstr>Layers Panel</vt:lpstr>
      <vt:lpstr>PowerPoint Presentation</vt:lpstr>
      <vt:lpstr>PowerPoint Presentation</vt:lpstr>
      <vt:lpstr>Add Adjustment Layer Button</vt:lpstr>
      <vt:lpstr>PowerPoint Presentation</vt:lpstr>
      <vt:lpstr>Layer Mask Button</vt:lpstr>
      <vt:lpstr>What is a Mask?</vt:lpstr>
      <vt:lpstr>Masks</vt:lpstr>
      <vt:lpstr>What is an adjustment Layer?</vt:lpstr>
      <vt:lpstr>PowerPoint Presentation</vt:lpstr>
      <vt:lpstr>Any Questions??</vt:lpstr>
      <vt:lpstr>What makes a photograph successful?</vt:lpstr>
      <vt:lpstr>What makes a photograph successful?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 Review</dc:title>
  <dc:creator>Katie</dc:creator>
  <cp:lastModifiedBy>Katie Cook</cp:lastModifiedBy>
  <cp:revision>29</cp:revision>
  <dcterms:created xsi:type="dcterms:W3CDTF">2014-01-17T19:46:42Z</dcterms:created>
  <dcterms:modified xsi:type="dcterms:W3CDTF">2014-06-08T20:23:15Z</dcterms:modified>
</cp:coreProperties>
</file>